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C5D7"/>
    <a:srgbClr val="FDD7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9176D-A4E6-076C-6CE8-1AB74744C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FCC20F-436E-248B-FFD3-FA951E8AD3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35A35-4916-E1CA-BB00-92AA9459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ABD3-74FB-46BD-870A-EB442E2C361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F6D24-4C0D-4422-C985-DD52F9B82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03132-A413-5B8B-C567-AE828670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D764-5766-4B91-B7F9-0AAC6C5E8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15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F4DE7-7B66-46E3-55FB-4732A0121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75989B-5175-72CA-1407-084C3F5C9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E38B4-EC35-44BF-9F92-AD28B2498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ABD3-74FB-46BD-870A-EB442E2C361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48001-90A2-F2EE-23F4-9B15BF4DB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5B27A-71BD-3D4B-9863-5956E2B52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D764-5766-4B91-B7F9-0AAC6C5E8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3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3E0209-95F9-748A-C7E5-3305F4FD37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439DF5-6071-701D-382B-0A1DF24D8C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FC3A7-FBE3-569C-CA07-D7CAFCD8C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ABD3-74FB-46BD-870A-EB442E2C361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31EDF-5094-0317-2385-C1F8B64B1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62D4B-7977-C9C9-46B5-BB11E3D92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D764-5766-4B91-B7F9-0AAC6C5E8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365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937B1-A64E-011C-BB91-BB6C2D1E3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55DFB-E964-4B91-6114-DEFCD4EBB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DB85D-4227-F6AF-C544-6D2C49A2F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ABD3-74FB-46BD-870A-EB442E2C361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9F4B2-18B7-BAF5-10D7-8232DEEE2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12318-9979-B74D-7A0E-AB6E3D2E4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D764-5766-4B91-B7F9-0AAC6C5E8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04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EFEAD-F3E2-5BB8-E91E-5F865D8C9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98F77-D767-B8B4-08F7-9F1FCA7BD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2A8B5-D6F0-5EA4-55F3-93CF9F28E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ABD3-74FB-46BD-870A-EB442E2C361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85AE6-F808-E262-0915-E6A0288F9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4B895-5B0F-E98C-A225-A49F9670C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D764-5766-4B91-B7F9-0AAC6C5E8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7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E96DC-E289-1E45-03A5-52263CFB9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72EEE-E616-BFBD-A14C-E5F6A3A83B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098BE-8AA4-9584-6D6A-FA5C29B21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960BB-3C9B-533D-720A-D5E8BFD7A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ABD3-74FB-46BD-870A-EB442E2C361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FA348A-4F60-B555-A3EB-55976ACF3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AAC302-6D08-D01A-E4A8-641BBDB8A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D764-5766-4B91-B7F9-0AAC6C5E8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7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8E989-6604-89EB-CE91-4FA40F6C2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511D1-2873-50C0-D8BB-7C7F8B515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6E126C-8E29-536D-30E6-11E90C563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4F4DCE-4636-6B26-6436-C27578407C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27FC2B-706D-4627-42EA-5FEDF1616F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ADE278-3B3E-61E2-59EF-EFC3060C9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ABD3-74FB-46BD-870A-EB442E2C361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3EDBB6-7B39-D6E4-FD93-36929130C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483F85-E357-5800-7511-69B2E348D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D764-5766-4B91-B7F9-0AAC6C5E8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907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F48B7-FFD7-4E27-14BD-FC7BE1133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CD9FF1-E1D8-05E4-0BF9-27F5369F6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ABD3-74FB-46BD-870A-EB442E2C361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3592C9-0D1A-906E-E7F4-CCC6F1C56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2E76CF-7653-E210-F349-DB840FD36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D764-5766-4B91-B7F9-0AAC6C5E8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01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AF259D-2AB5-5630-6EDF-3A4314B02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ABD3-74FB-46BD-870A-EB442E2C361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1E04CB-176A-271D-A74D-6E9C5FC5E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43AF1-A611-DFF5-5570-9061EC5B0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D764-5766-4B91-B7F9-0AAC6C5E8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12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231BA-0556-5C5F-8022-538884C5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6CD2C-5D60-837F-E3A1-980D2DFCF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B848A0-6A27-048B-20D0-32E55D68E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30CF0-86A8-702F-B2E0-3FDE2BCBB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ABD3-74FB-46BD-870A-EB442E2C361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56D049-7773-6737-3CAB-D68E9D3B6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35C1E-AFFE-29ED-5D78-B6AA63E28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D764-5766-4B91-B7F9-0AAC6C5E8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67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1FD7D-1503-3BD8-0FBB-5CA7F1D79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F08395-017D-D871-4BC7-0E2E817E1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86F98-CAB3-9A14-4E6E-9482E8AE4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119568-A026-3682-31B5-3FF5B0D41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ABD3-74FB-46BD-870A-EB442E2C361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E76DF8-6FCA-AD3B-8054-A1B0368D3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F89F05-EA14-6158-0F64-F16B00687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D764-5766-4B91-B7F9-0AAC6C5E8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823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1E39C2-FFA9-6523-A82F-F5165D50F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0D23BF-3C72-B56C-1F50-A82480CC3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C718B-DE40-8354-D54A-93F626F419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6ABD3-74FB-46BD-870A-EB442E2C361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7A17F-8D52-18A2-7CC7-A95D85991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84392-A42D-2875-D60C-B92C2A43DF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9D764-5766-4B91-B7F9-0AAC6C5E8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6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/numberphil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rigb.org/explore-science/browse?type=22%2C35" TargetMode="External"/><Relationship Id="rId4" Type="http://schemas.openxmlformats.org/officeDocument/2006/relationships/hyperlink" Target="https://www.youtube.com/user/mathanti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>
            <a:extLst>
              <a:ext uri="{FF2B5EF4-FFF2-40B4-BE49-F238E27FC236}">
                <a16:creationId xmlns:a16="http://schemas.microsoft.com/office/drawing/2014/main" id="{1A42817B-4EAF-333B-DCC5-4748A714F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64" y="1323435"/>
            <a:ext cx="5243736" cy="2934225"/>
          </a:xfrm>
          <a:prstGeom prst="rect">
            <a:avLst/>
          </a:prstGeom>
          <a:solidFill>
            <a:srgbClr val="FDD7FA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00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  <a:t>What can I read?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  <a:t>	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egoe UI Emoji" panose="020B0502040204020203" pitchFamily="34" charset="0"/>
              </a:rPr>
              <a:t>📚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Humble Pie: A Comedy of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Maths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Errors by Matt Parker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Weird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Maths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: The Edge of Infinity and Beyond by David Darling &amp;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Agnijo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Banerjee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Alex's Adventures in </a:t>
            </a:r>
            <a:r>
              <a:rPr lang="en-GB" sz="2000" dirty="0" err="1">
                <a:latin typeface="Comic Sans MS" panose="030F0702030302020204" pitchFamily="66" charset="0"/>
              </a:rPr>
              <a:t>Numberland</a:t>
            </a:r>
            <a:r>
              <a:rPr lang="en-GB" sz="2000" dirty="0">
                <a:latin typeface="Comic Sans MS" panose="030F0702030302020204" pitchFamily="66" charset="0"/>
              </a:rPr>
              <a:t>: Dispatches from the Wonderful World of Mathematics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by Alex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Bellos</a:t>
            </a:r>
            <a:endParaRPr kumimoji="0" lang="en-US" alt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022B51AF-E703-A578-4CD8-96667E389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72" y="4548236"/>
            <a:ext cx="3210370" cy="1972655"/>
          </a:xfrm>
          <a:prstGeom prst="rect">
            <a:avLst/>
          </a:pr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0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icrosoft YaHei Light" panose="020B0502040204020203" pitchFamily="34" charset="-122"/>
              </a:rPr>
              <a:t>Where can I visit?</a:t>
            </a:r>
            <a:r>
              <a:rPr lang="en-US" altLang="en-US" sz="2000" b="1" dirty="0">
                <a:latin typeface="Comic Sans MS" panose="030F0702030302020204" pitchFamily="66" charset="0"/>
                <a:ea typeface="Microsoft YaHei Light" panose="020B0502040204020203" pitchFamily="34" charset="-122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egoe UI Emoji" panose="020B0502040204020203" pitchFamily="34" charset="0"/>
              </a:rPr>
              <a:t>🚶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Comic Sans MS" panose="030F0702030302020204" pitchFamily="66" charset="0"/>
              </a:rPr>
              <a:t>Techniquest</a:t>
            </a:r>
            <a:r>
              <a:rPr lang="en-GB" sz="2000" dirty="0">
                <a:latin typeface="Comic Sans MS" panose="030F0702030302020204" pitchFamily="66" charset="0"/>
              </a:rPr>
              <a:t> Science Discovery Centre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Bletchley Park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Greenwich Museum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National Space Centre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altLang="en-US" sz="1600" b="1" dirty="0">
              <a:latin typeface="Cavolini" panose="03000502040302020204" pitchFamily="66" charset="0"/>
              <a:ea typeface="Microsoft YaHei Light" panose="020B0502040204020203" pitchFamily="34" charset="-122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2505CE92-04B1-BD84-525D-DDAEDED6A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861" y="4594982"/>
            <a:ext cx="6317130" cy="1758319"/>
          </a:xfrm>
          <a:prstGeom prst="rect">
            <a:avLst/>
          </a:prstGeom>
          <a:solidFill>
            <a:srgbClr val="D2C5D7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2000" b="1" i="0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  <a:ea typeface="Microsoft YaHei Light" panose="020B0502040204020203" pitchFamily="34" charset="-122"/>
              </a:rPr>
              <a:t>What can I watch? </a:t>
            </a:r>
            <a:r>
              <a:rPr kumimoji="0" lang="en-US" altLang="en-US" sz="2000" i="0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egoe UI Emoji" panose="020B0502040204020203" pitchFamily="34" charset="0"/>
              </a:rPr>
              <a:t>💻</a:t>
            </a:r>
            <a:r>
              <a:rPr kumimoji="0" lang="en-US" altLang="en-US" sz="2000" i="0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</a:p>
          <a:p>
            <a:pPr lvl="0"/>
            <a:r>
              <a:rPr kumimoji="0" lang="en-US" altLang="en-US" sz="2000" i="0" strike="noStrike" cap="none" normalizeH="0" baseline="0" dirty="0" err="1">
                <a:ln>
                  <a:noFill/>
                </a:ln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Numberphile</a:t>
            </a:r>
            <a:r>
              <a:rPr kumimoji="0" lang="en-US" altLang="en-US" sz="2000" i="0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Numberphile</a:t>
            </a:r>
            <a:r>
              <a:rPr lang="en-GB" sz="2000" dirty="0">
                <a:latin typeface="Comic Sans MS" panose="030F0702030302020204" pitchFamily="66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- YouTube</a:t>
            </a:r>
            <a:endParaRPr kumimoji="0" lang="en-US" altLang="en-US" sz="2000" i="0" strike="noStrike" cap="none" normalizeH="0" baseline="0" dirty="0">
              <a:ln>
                <a:noFill/>
              </a:ln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/>
            <a:r>
              <a:rPr kumimoji="0" lang="en-US" altLang="en-US" sz="2000" i="0" strike="noStrike" cap="none" normalizeH="0" baseline="0" dirty="0" err="1">
                <a:ln>
                  <a:noFill/>
                </a:ln>
                <a:effectLst/>
                <a:latin typeface="Comic Sans MS" panose="030F0702030302020204" pitchFamily="66" charset="0"/>
              </a:rPr>
              <a:t>Mathantics</a:t>
            </a:r>
            <a:r>
              <a:rPr kumimoji="0" lang="en-US" altLang="en-US" sz="2000" i="0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mathantics</a:t>
            </a:r>
            <a:r>
              <a:rPr lang="en-GB" sz="2000" dirty="0">
                <a:latin typeface="Comic Sans MS" panose="030F0702030302020204" pitchFamily="66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– YouTube</a:t>
            </a:r>
            <a:endParaRPr lang="en-GB" sz="2000" dirty="0">
              <a:latin typeface="Comic Sans MS" panose="030F0702030302020204" pitchFamily="66" charset="0"/>
            </a:endParaRPr>
          </a:p>
          <a:p>
            <a:pPr lvl="0"/>
            <a:r>
              <a:rPr kumimoji="0" lang="en-US" altLang="en-US" sz="2000" i="0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Royal Institution Lectures </a:t>
            </a:r>
            <a:r>
              <a:rPr lang="en-GB" sz="2000" dirty="0">
                <a:latin typeface="Comic Sans MS" panose="030F0702030302020204" pitchFamily="66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Browse our science online | Royal Institution (rigb.org)</a:t>
            </a:r>
            <a:endParaRPr lang="en-GB" sz="2000" dirty="0">
              <a:latin typeface="Comic Sans MS" panose="030F0702030302020204" pitchFamily="66" charset="0"/>
            </a:endParaRPr>
          </a:p>
          <a:p>
            <a:pPr lvl="0"/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k Free" panose="03080402000500000000" pitchFamily="66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489867DD-557B-A4FE-B14F-31290FF91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273" y="1350376"/>
            <a:ext cx="2754226" cy="2730635"/>
          </a:xfrm>
          <a:prstGeom prst="rect">
            <a:avLst/>
          </a:prstGeom>
          <a:solidFill>
            <a:srgbClr val="B4C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200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  <a:t>What can I listen to?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egoe UI Emoji" panose="020B0502040204020203" pitchFamily="34" charset="0"/>
              </a:rPr>
              <a:t>🎧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BBC Learning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Maths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Challenge Podcast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en-US" sz="20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Mathdude</a:t>
            </a:r>
            <a:r>
              <a:rPr lang="en-US" alt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 Podcast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The </a:t>
            </a:r>
            <a:r>
              <a:rPr lang="en-US" altLang="en-US" sz="20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Numberphile</a:t>
            </a:r>
            <a:r>
              <a:rPr lang="en-US" alt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 Podcast</a:t>
            </a:r>
            <a:endParaRPr kumimoji="0" lang="en-US" alt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k Free" panose="03080402000500000000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85CC40-D8F5-8365-9B0D-981A06030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" y="-3825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9DF55B13-995A-D63C-7F02-3D7EEA9CC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" y="7461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7083F03-C293-4A42-9EEF-C110863E6568}"/>
              </a:ext>
            </a:extLst>
          </p:cNvPr>
          <p:cNvSpPr/>
          <p:nvPr/>
        </p:nvSpPr>
        <p:spPr>
          <a:xfrm>
            <a:off x="1771650" y="-2"/>
            <a:ext cx="90297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635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MATHEMATICS</a:t>
            </a:r>
          </a:p>
        </p:txBody>
      </p:sp>
      <p:sp>
        <p:nvSpPr>
          <p:cNvPr id="14" name="TextBox 6">
            <a:extLst>
              <a:ext uri="{FF2B5EF4-FFF2-40B4-BE49-F238E27FC236}">
                <a16:creationId xmlns:a16="http://schemas.microsoft.com/office/drawing/2014/main" id="{79C82773-B74F-421A-8450-FC9A8BEE7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3879" y="1393690"/>
            <a:ext cx="2868525" cy="2173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k Free" panose="03080402000500000000" pitchFamily="66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Ink Free" panose="03080402000500000000" pitchFamily="66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1BD6FADB-2C28-72D2-D4C2-8B50509CF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3879" y="1418334"/>
            <a:ext cx="2754225" cy="844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  <a:t>FREE </a:t>
            </a:r>
            <a:r>
              <a:rPr kumimoji="0" lang="en-US" altLang="en-US" sz="2000" b="1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  <a:t>Maths</a:t>
            </a:r>
            <a:r>
              <a:rPr lang="en-US" altLang="en-US" sz="2000" b="1" dirty="0">
                <a:latin typeface="Comic Sans MS" panose="030F0702030302020204" pitchFamily="66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  <a:t>Apps!</a:t>
            </a:r>
            <a:endParaRPr kumimoji="0" lang="en-US" altLang="en-US" sz="2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Times Tables Rock Stars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King of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Maths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2000" dirty="0">
                <a:latin typeface="Comic Sans MS" panose="030F0702030302020204" pitchFamily="66" charset="0"/>
              </a:rPr>
              <a:t>Math Riddle IQ Test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421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129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Microsoft YaHei Light</vt:lpstr>
      <vt:lpstr>Arial</vt:lpstr>
      <vt:lpstr>Calibri</vt:lpstr>
      <vt:lpstr>Calibri Light</vt:lpstr>
      <vt:lpstr>Cavolini</vt:lpstr>
      <vt:lpstr>Comic Sans MS</vt:lpstr>
      <vt:lpstr>Helvetica</vt:lpstr>
      <vt:lpstr>Ink Free</vt:lpstr>
      <vt:lpstr>Segoe UI Emoji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Georgie Fergusson</dc:creator>
  <cp:lastModifiedBy>Kayleigh Foulkes</cp:lastModifiedBy>
  <cp:revision>12</cp:revision>
  <dcterms:created xsi:type="dcterms:W3CDTF">2022-09-14T06:54:46Z</dcterms:created>
  <dcterms:modified xsi:type="dcterms:W3CDTF">2022-09-22T14:05:50Z</dcterms:modified>
</cp:coreProperties>
</file>